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4"/>
  </p:sldMasterIdLst>
  <p:sldIdLst>
    <p:sldId id="257" r:id="rId5"/>
    <p:sldId id="261" r:id="rId6"/>
    <p:sldId id="260" r:id="rId7"/>
    <p:sldId id="268" r:id="rId8"/>
    <p:sldId id="267" r:id="rId9"/>
    <p:sldId id="269" r:id="rId10"/>
    <p:sldId id="270" r:id="rId11"/>
    <p:sldId id="271" r:id="rId12"/>
    <p:sldId id="262" r:id="rId13"/>
    <p:sldId id="265" r:id="rId14"/>
    <p:sldId id="266" r:id="rId15"/>
    <p:sldId id="272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7E5D67-A02E-47AE-9C2B-CABB3D213DD2}" v="7" dt="2021-01-08T21:36:38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01/08/2021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dirty="0"/>
              <a:t>North Bay Water District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Board of directors meeting January 12, 2021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7" y="1"/>
            <a:ext cx="4571999" cy="68579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95F7-F55B-49E2-A5D3-830F19BA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the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C4138-FBF3-4C34-B45D-7F8E4799A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9599295" cy="3772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Organize and assert ag input in SGMA implementation </a:t>
            </a:r>
          </a:p>
          <a:p>
            <a:pPr marL="0" indent="0">
              <a:buNone/>
            </a:pPr>
            <a:r>
              <a:rPr lang="en-US" sz="2400" b="1" dirty="0"/>
              <a:t>Can apply and receive state and federal grant and loan funding to make improvements within the district </a:t>
            </a:r>
          </a:p>
          <a:p>
            <a:pPr marL="0" indent="0">
              <a:buNone/>
            </a:pPr>
            <a:r>
              <a:rPr lang="en-US" sz="2400" b="1" dirty="0"/>
              <a:t>Assess opportunity for ag to participate in carbon markets and groundwater credit sales  </a:t>
            </a:r>
          </a:p>
          <a:p>
            <a:pPr marL="0" indent="0">
              <a:buNone/>
            </a:pPr>
            <a:r>
              <a:rPr lang="en-US" sz="2400" b="1" dirty="0"/>
              <a:t>Huge cost savings for landowners based on reduction of costs including  permits and implementation of regulation 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95F7-F55B-49E2-A5D3-830F19BA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the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C4138-FBF3-4C34-B45D-7F8E4799A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9599295" cy="4133208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/>
              <a:t>Opportunity to coordinate with the Sonoma County Farm Bureau to manage and administer the following programs: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Groundwater Sustainability Farm Plan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Stationary Engine Replacement Program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Safe Harbor Agreement for CA Tiger Salamander mitigation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Russian River Frost Protection Program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Future programs related to flood protection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Other unspecified programs that address current/future regulations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6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B8D17-D64C-4CF2-B7BD-4538B1063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64DD-A13B-4432-AF5C-99C8D7756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Funding for the District will be in the form of an assessment further described below:</a:t>
            </a:r>
          </a:p>
          <a:p>
            <a:r>
              <a:rPr lang="en-US" dirty="0"/>
              <a:t>Parcels designated agricultural by the Sonoma County General Plan will be assessed at: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$15 per acre for irrigated lands </a:t>
            </a:r>
            <a:r>
              <a:rPr lang="en-US" dirty="0"/>
              <a:t>(5,535 acres at $15 per acre) or $83,025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$1 per acre for non-irrigated lands </a:t>
            </a:r>
            <a:r>
              <a:rPr lang="en-US" dirty="0"/>
              <a:t>(20,220 acres at $1 per acre or $20,220)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/>
              <a:t>Total of $103,245.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75AA6F-2B75-46F9-A721-B2B7A95E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/>
          <a:lstStyle/>
          <a:p>
            <a:r>
              <a:rPr lang="en-US" dirty="0"/>
              <a:t>NBWD </a:t>
            </a:r>
            <a:br>
              <a:rPr lang="en-US" dirty="0"/>
            </a:br>
            <a:r>
              <a:rPr lang="en-US" dirty="0"/>
              <a:t>Draft Budget for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4FE97-15C2-4334-8C4D-E29B14308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40" y="334029"/>
            <a:ext cx="5943917" cy="64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B449-6D6C-489C-A3DE-4C288D0EB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0" kern="1200" spc="-50" baseline="0" dirty="0">
                <a:latin typeface="+mj-lt"/>
                <a:ea typeface="+mj-ea"/>
                <a:cs typeface="+mj-cs"/>
              </a:rPr>
              <a:t>Challenges for Agriculture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C214F8-F30A-462E-ACB7-A1072A54A540}"/>
              </a:ext>
            </a:extLst>
          </p:cNvPr>
          <p:cNvSpPr txBox="1">
            <a:spLocks/>
          </p:cNvSpPr>
          <p:nvPr/>
        </p:nvSpPr>
        <p:spPr>
          <a:xfrm>
            <a:off x="1097280" y="2120901"/>
            <a:ext cx="4775200" cy="242062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400" b="1" dirty="0"/>
              <a:t>1) Increased regulatory environment 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100" dirty="0"/>
              <a:t>Groundwater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100" dirty="0"/>
              <a:t>Frost Protection 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100" dirty="0"/>
              <a:t>Endangered Species 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100" dirty="0"/>
              <a:t>Potter Valley </a:t>
            </a:r>
          </a:p>
          <a:p>
            <a:pPr lvl="1">
              <a:buFont typeface="Calibri" panose="020F0502020204030204" pitchFamily="34" charset="0"/>
              <a:buChar char="•"/>
            </a:pPr>
            <a:r>
              <a:rPr lang="en-US" sz="2100" dirty="0"/>
              <a:t>Air Quality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picture containing sky, tree, outdoor, river&#10;&#10;Description automatically generated">
            <a:extLst>
              <a:ext uri="{FF2B5EF4-FFF2-40B4-BE49-F238E27FC236}">
                <a16:creationId xmlns:a16="http://schemas.microsoft.com/office/drawing/2014/main" id="{0374C5B1-700D-4272-A3B3-0D45E73B5A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44" y="2690071"/>
            <a:ext cx="4639736" cy="2609851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D3189B-9BB2-4A27-901A-BAE9C69CA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618197"/>
            <a:ext cx="5303520" cy="613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2) Loss of stakeholder input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ACEF32-25B6-4F45-A33C-2E0E04DBF4C6}"/>
              </a:ext>
            </a:extLst>
          </p:cNvPr>
          <p:cNvSpPr txBox="1">
            <a:spLocks/>
          </p:cNvSpPr>
          <p:nvPr/>
        </p:nvSpPr>
        <p:spPr>
          <a:xfrm>
            <a:off x="1097280" y="5308602"/>
            <a:ext cx="5209016" cy="6137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400" b="1" dirty="0"/>
              <a:t>3) Need for holder of industry permits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B449-6D6C-489C-A3DE-4C288D0EB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dirty="0"/>
              <a:t>Solution for Agriculture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0A5FA8-D967-4293-81F6-6105A3B3A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1"/>
            <a:ext cx="4551680" cy="1691640"/>
          </a:xfrm>
        </p:spPr>
        <p:txBody>
          <a:bodyPr>
            <a:normAutofit/>
          </a:bodyPr>
          <a:lstStyle/>
          <a:p>
            <a:r>
              <a:rPr lang="en-US" sz="2400" b="1" dirty="0"/>
              <a:t>1) Establish a Water District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Legislation Driven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Landowner Driven (LAFCO) </a:t>
            </a:r>
          </a:p>
          <a:p>
            <a:pPr marL="201168" lvl="1" indent="0">
              <a:buNone/>
            </a:pPr>
            <a:endParaRPr lang="en-US" sz="1900" dirty="0"/>
          </a:p>
          <a:p>
            <a:pPr marL="201168" lvl="1" indent="0">
              <a:buNone/>
            </a:pPr>
            <a:endParaRPr lang="en-US" sz="1900" dirty="0"/>
          </a:p>
          <a:p>
            <a:endParaRPr lang="en-US" dirty="0"/>
          </a:p>
        </p:txBody>
      </p:sp>
      <p:pic>
        <p:nvPicPr>
          <p:cNvPr id="6" name="Content Placeholder 5" descr="A picture containing sky, outdoor, grass, mountain&#10;&#10;Description automatically generated">
            <a:extLst>
              <a:ext uri="{FF2B5EF4-FFF2-40B4-BE49-F238E27FC236}">
                <a16:creationId xmlns:a16="http://schemas.microsoft.com/office/drawing/2014/main" id="{E137C35E-B768-4421-97BB-E339A06734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16" y="2306958"/>
            <a:ext cx="5002104" cy="2813683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EFD1C8-1D51-4A8F-A4F4-34F769191483}"/>
              </a:ext>
            </a:extLst>
          </p:cNvPr>
          <p:cNvSpPr txBox="1">
            <a:spLocks/>
          </p:cNvSpPr>
          <p:nvPr/>
        </p:nvSpPr>
        <p:spPr>
          <a:xfrm>
            <a:off x="1097280" y="3713799"/>
            <a:ext cx="4196080" cy="5949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2) Expand Existing District</a:t>
            </a:r>
            <a:endParaRPr lang="en-US" sz="2400" dirty="0"/>
          </a:p>
          <a:p>
            <a:pPr marL="201168" lvl="1" indent="0">
              <a:buFont typeface="Calibri" pitchFamily="34" charset="0"/>
              <a:buNone/>
            </a:pPr>
            <a:endParaRPr lang="en-US" sz="1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234420C-ED66-4D38-A8CC-CD4CBD25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D0E57-0483-44A7-A37B-7EAE44249F23}"/>
              </a:ext>
            </a:extLst>
          </p:cNvPr>
          <p:cNvSpPr txBox="1"/>
          <p:nvPr/>
        </p:nvSpPr>
        <p:spPr>
          <a:xfrm>
            <a:off x="333375" y="28575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 boundaries </a:t>
            </a:r>
          </a:p>
        </p:txBody>
      </p:sp>
    </p:spTree>
    <p:extLst>
      <p:ext uri="{BB962C8B-B14F-4D97-AF65-F5344CB8AC3E}">
        <p14:creationId xmlns:p14="http://schemas.microsoft.com/office/powerpoint/2010/main" val="44683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43576-0DEE-4235-8D46-D1E377291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4F7B83-E4DC-4DB3-BC00-9FDCCF51220C}"/>
              </a:ext>
            </a:extLst>
          </p:cNvPr>
          <p:cNvSpPr txBox="1"/>
          <p:nvPr/>
        </p:nvSpPr>
        <p:spPr>
          <a:xfrm>
            <a:off x="333375" y="28575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Proposed expansion into Santa Rosa Plain Basin</a:t>
            </a:r>
          </a:p>
        </p:txBody>
      </p:sp>
    </p:spTree>
    <p:extLst>
      <p:ext uri="{BB962C8B-B14F-4D97-AF65-F5344CB8AC3E}">
        <p14:creationId xmlns:p14="http://schemas.microsoft.com/office/powerpoint/2010/main" val="212653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C3D89-3B62-4A1C-B3DE-34D6644C198C}"/>
              </a:ext>
            </a:extLst>
          </p:cNvPr>
          <p:cNvSpPr txBox="1"/>
          <p:nvPr/>
        </p:nvSpPr>
        <p:spPr>
          <a:xfrm>
            <a:off x="261895" y="408351"/>
            <a:ext cx="407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Alexander Valley AVA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6926B-84D1-4502-9F88-0A437D991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56" y="0"/>
            <a:ext cx="4440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1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FCB8B2-76A2-4C23-B46D-1507F642281D}"/>
              </a:ext>
            </a:extLst>
          </p:cNvPr>
          <p:cNvSpPr txBox="1"/>
          <p:nvPr/>
        </p:nvSpPr>
        <p:spPr>
          <a:xfrm>
            <a:off x="375548" y="526828"/>
            <a:ext cx="407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Dry Creek AVA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F97E625-371D-48E7-AF1B-EF2B6FC8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50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5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204D0D-CE9B-49DF-A282-EC6E613ADAFB}"/>
              </a:ext>
            </a:extLst>
          </p:cNvPr>
          <p:cNvSpPr txBox="1"/>
          <p:nvPr/>
        </p:nvSpPr>
        <p:spPr>
          <a:xfrm>
            <a:off x="482019" y="436490"/>
            <a:ext cx="293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Sonoma County Ag zoned parcels over 5 acres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6386C70-50FD-47AB-9F80-0CA2A5CB4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36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C911-ADAE-4DB9-99DF-D8FD9EBA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Bay Water District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6EBBB-CEBC-4A64-907B-37BFFC622B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1) Quasi Governmental Agency </a:t>
            </a:r>
          </a:p>
          <a:p>
            <a:r>
              <a:rPr lang="en-US" sz="2400" dirty="0"/>
              <a:t>2) Participation in the GSA </a:t>
            </a:r>
          </a:p>
          <a:p>
            <a:r>
              <a:rPr lang="en-US" sz="2400" dirty="0"/>
              <a:t>3) Existing Boundary </a:t>
            </a:r>
          </a:p>
          <a:p>
            <a:r>
              <a:rPr lang="en-US" sz="2400" dirty="0"/>
              <a:t>4) Process &amp; Potential for expansion </a:t>
            </a:r>
          </a:p>
        </p:txBody>
      </p:sp>
    </p:spTree>
    <p:extLst>
      <p:ext uri="{BB962C8B-B14F-4D97-AF65-F5344CB8AC3E}">
        <p14:creationId xmlns:p14="http://schemas.microsoft.com/office/powerpoint/2010/main" val="266377532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4B67F1614B94694ED3FF38B82E2D8" ma:contentTypeVersion="13" ma:contentTypeDescription="Create a new document." ma:contentTypeScope="" ma:versionID="6b473aec11e5ae9646f60aad444725bb">
  <xsd:schema xmlns:xsd="http://www.w3.org/2001/XMLSchema" xmlns:xs="http://www.w3.org/2001/XMLSchema" xmlns:p="http://schemas.microsoft.com/office/2006/metadata/properties" xmlns:ns3="636f511a-1ecb-4e8d-aa5d-b4469784fdf7" xmlns:ns4="fc37b553-48d2-4ebd-93cc-f180a78cf68e" targetNamespace="http://schemas.microsoft.com/office/2006/metadata/properties" ma:root="true" ma:fieldsID="24f0eaaa745e46674959f7cef2abc564" ns3:_="" ns4:_="">
    <xsd:import namespace="636f511a-1ecb-4e8d-aa5d-b4469784fdf7"/>
    <xsd:import namespace="fc37b553-48d2-4ebd-93cc-f180a78cf68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6f511a-1ecb-4e8d-aa5d-b4469784fd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7b553-48d2-4ebd-93cc-f180a78cf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4C5ED2-A381-4ADF-99D4-782D27EB12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269D1A-FFFD-4B84-857E-4FE29FCCEBA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AEB7165-A0D4-40BA-B83C-C9B12F05C0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6f511a-1ecb-4e8d-aa5d-b4469784fdf7"/>
    <ds:schemaRef ds:uri="fc37b553-48d2-4ebd-93cc-f180a78cf6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Widescreen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Calibri</vt:lpstr>
      <vt:lpstr>Franklin Gothic Book</vt:lpstr>
      <vt:lpstr>1_RetrospectVTI</vt:lpstr>
      <vt:lpstr>North Bay Water District</vt:lpstr>
      <vt:lpstr>Challenges for Agriculture </vt:lpstr>
      <vt:lpstr>Solution for Agriculture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Bay Water District </vt:lpstr>
      <vt:lpstr>Benefits of the District</vt:lpstr>
      <vt:lpstr>Benefits of the District</vt:lpstr>
      <vt:lpstr>Proposed Assessment </vt:lpstr>
      <vt:lpstr>NBWD  Draft Budget for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2020-12-18T22:28:16Z</dcterms:created>
  <dcterms:modified xsi:type="dcterms:W3CDTF">2021-01-08T21:36:49Z</dcterms:modified>
</cp:coreProperties>
</file>